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A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70" t="2917" r="11407" b="11451"/>
          <a:stretch/>
        </p:blipFill>
        <p:spPr bwMode="auto">
          <a:xfrm>
            <a:off x="323528" y="4869160"/>
            <a:ext cx="4360767" cy="19542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Ludvig van Bethoveen" panose="020004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61931">
            <a:off x="1595442" y="4031981"/>
            <a:ext cx="2717461" cy="2848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0192" y="4032865"/>
            <a:ext cx="2304256" cy="2711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350" r="3750" b="2671"/>
          <a:stretch/>
        </p:blipFill>
        <p:spPr>
          <a:xfrm rot="10392521">
            <a:off x="7235645" y="109132"/>
            <a:ext cx="1921303" cy="1273729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0" y="18634"/>
            <a:ext cx="190948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2400" y="1196752"/>
            <a:ext cx="12858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019178">
            <a:off x="1883618" y="-284305"/>
            <a:ext cx="12858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00392" y="4022704"/>
            <a:ext cx="504056" cy="504056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922983" y="70865"/>
            <a:ext cx="576064" cy="42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2357" y="-66855"/>
            <a:ext cx="5000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708" y="5838888"/>
            <a:ext cx="790426" cy="917914"/>
          </a:xfrm>
          <a:prstGeom prst="rect">
            <a:avLst/>
          </a:prstGeom>
        </p:spPr>
      </p:pic>
      <p:pic>
        <p:nvPicPr>
          <p:cNvPr id="2060" name="Picture 1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2867" y="4118138"/>
            <a:ext cx="504056" cy="58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2978" y="5949280"/>
            <a:ext cx="828027" cy="8008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57313"/>
          <a:stretch/>
        </p:blipFill>
        <p:spPr>
          <a:xfrm rot="1735931">
            <a:off x="-71475" y="1295484"/>
            <a:ext cx="795336" cy="1333523"/>
          </a:xfrm>
          <a:prstGeom prst="rect">
            <a:avLst/>
          </a:prstGeom>
        </p:spPr>
      </p:pic>
      <p:pic>
        <p:nvPicPr>
          <p:cNvPr id="2062" name="Picture 14"/>
          <p:cNvPicPr>
            <a:picLocks noChangeAspect="1" noChangeArrowheads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527" t="60074"/>
          <a:stretch/>
        </p:blipFill>
        <p:spPr bwMode="auto">
          <a:xfrm rot="6091552">
            <a:off x="8009170" y="2579988"/>
            <a:ext cx="1417757" cy="7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058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31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85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-135886"/>
            <a:ext cx="19875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-33754" y="-124217"/>
            <a:ext cx="181453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4036" t="11125" r="4800"/>
          <a:stretch/>
        </p:blipFill>
        <p:spPr bwMode="auto">
          <a:xfrm rot="1415580">
            <a:off x="8403894" y="1283657"/>
            <a:ext cx="818147" cy="132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974477">
            <a:off x="1805794" y="-364226"/>
            <a:ext cx="12858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67754"/>
          <a:stretch/>
        </p:blipFill>
        <p:spPr bwMode="auto">
          <a:xfrm rot="4427491">
            <a:off x="-268896" y="986590"/>
            <a:ext cx="1285875" cy="50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6852" y="4894486"/>
            <a:ext cx="1584374" cy="18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21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08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73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39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43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58217">
            <a:off x="-49887" y="5198624"/>
            <a:ext cx="1612338" cy="167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3733" y="-351419"/>
            <a:ext cx="161771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-351419"/>
            <a:ext cx="17010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9854">
            <a:off x="-89375" y="-79072"/>
            <a:ext cx="190817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168429" y="-135886"/>
            <a:ext cx="2070248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78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29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35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8677"/>
          <a:stretch/>
        </p:blipFill>
        <p:spPr bwMode="auto">
          <a:xfrm>
            <a:off x="6372201" y="6367953"/>
            <a:ext cx="27718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19425" y="6373131"/>
            <a:ext cx="3408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9239" y="6373131"/>
            <a:ext cx="3406737" cy="55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973"/>
          <a:stretch/>
        </p:blipFill>
        <p:spPr bwMode="auto">
          <a:xfrm>
            <a:off x="0" y="6352284"/>
            <a:ext cx="27957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97641" y="6058752"/>
            <a:ext cx="806263" cy="7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6058752"/>
            <a:ext cx="785010" cy="759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A8AE-E8AA-4239-9597-98173550BC7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2256-4EF4-4BAF-A171-DD197709772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6165303"/>
            <a:ext cx="720647" cy="69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6045" y="6352284"/>
            <a:ext cx="3408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blipFill>
            <a:blip r:embed="rId19" cstate="print"/>
            <a:tile tx="0" ty="0" sx="100000" sy="100000" flip="none" algn="tl"/>
          </a:blipFill>
          <a:ln>
            <a:solidFill>
              <a:srgbClr val="E9B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 userDrawn="1"/>
        </p:nvSpPr>
        <p:spPr>
          <a:xfrm>
            <a:off x="206096" y="188640"/>
            <a:ext cx="8797808" cy="5870112"/>
          </a:xfrm>
          <a:prstGeom prst="halfFrame">
            <a:avLst>
              <a:gd name="adj1" fmla="val 1579"/>
              <a:gd name="adj2" fmla="val 1373"/>
            </a:avLst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91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ladlib.ru/n06_07_20_3/" TargetMode="External"/><Relationship Id="rId2" Type="http://schemas.openxmlformats.org/officeDocument/2006/relationships/hyperlink" Target="https://tv2.today/Na-stile/Top-7-knig-pro-dobro-i-horoshie-postup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5400" b="1" i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  </a:t>
            </a:r>
            <a:r>
              <a:rPr lang="ru-RU" sz="5400" b="1" i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добро и хорошие </a:t>
            </a:r>
            <a:r>
              <a:rPr lang="ru-RU" sz="5400" b="1" i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поступки </a:t>
            </a:r>
            <a:endParaRPr lang="ru-RU" sz="5400" b="1" i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2996952"/>
            <a:ext cx="7632848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Электронный обзор книг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для семейного чтения.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326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МБУ «ЦБС Верхнеуслонского муниципального района РТ»,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Русско-Макуловская библиотека.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9269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Май. 2021г.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Международный день семь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05064"/>
            <a:ext cx="2019523" cy="157775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524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Источники: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147248" cy="1828799"/>
          </a:xfrm>
        </p:spPr>
        <p:txBody>
          <a:bodyPr/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ТОП-7 книг про добро и хорошие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поступки: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детского и семейного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чтения -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://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tv2.today/Na-stile/Top-7-knig-pro-dobro-i-horoshie-postupki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;</a:t>
            </a:r>
          </a:p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 книг для детей и подростков о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доброте -</a:t>
            </a:r>
            <a:endPara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://vladlib.ru/n06_07_20_3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/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Фонд детской литературы Русско-Макуловской библиотеки.</a:t>
            </a:r>
            <a:endPara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01317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Книжек про добро, сострадание и бескорыстные поступки гораздо больше. Читайте вместе с детьми и делайте мир добрее.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852936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советуем читать детям как можно больше книг, которые учат чему-то светлому и доброму. После прочтения очередной книги будет полезно, если дети поговорят о прочитанном с родителями. Вместе подумать, почему кто-то из героев поступил так, а не иначе и к чему это привело. Сделать выводы. Хорошая книга учит добру, а еще помогает успокоиться во время чтения.</a:t>
            </a:r>
            <a:endParaRPr lang="ru-RU" b="1" i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6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628800"/>
            <a:ext cx="7056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объяснить ребенку, что это такое? Показать на своем примере и прочитать об этом в книжке. Знакомясь с героями, которые совершают добрые дела и помогают окружающим, ребенок верит, что каждый может сделать что-то хорошее, это совсем не сложно. </a:t>
            </a:r>
            <a:r>
              <a:rPr lang="ru-RU" sz="2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Русско-Макуловская библиотека приготовила </a:t>
            </a:r>
            <a:r>
              <a:rPr lang="ru-RU" sz="2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вас как раз такую подборку – книжки для детей о доброте и бескорыстных поступках.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128" y="83671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Что такое «ДОБРОТА»?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11" descr="https://b1.culture.ru/c/628618.jpg"/>
          <p:cNvPicPr>
            <a:picLocks noChangeAspect="1" noChangeArrowheads="1"/>
          </p:cNvPicPr>
          <p:nvPr/>
        </p:nvPicPr>
        <p:blipFill>
          <a:blip r:embed="rId2" cstate="print"/>
          <a:srcRect l="7180" r="9743"/>
          <a:stretch>
            <a:fillRect/>
          </a:stretch>
        </p:blipFill>
        <p:spPr bwMode="auto">
          <a:xfrm>
            <a:off x="251520" y="332656"/>
            <a:ext cx="2088232" cy="1578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319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 </a:t>
            </a:r>
            <a:r>
              <a:rPr lang="ru-RU" sz="3600" b="1" dirty="0" smtClean="0">
                <a:solidFill>
                  <a:srgbClr val="0070C0"/>
                </a:solidFill>
              </a:rPr>
              <a:t>Валентин </a:t>
            </a:r>
            <a:r>
              <a:rPr lang="ru-RU" sz="3600" b="1" dirty="0" smtClean="0">
                <a:solidFill>
                  <a:srgbClr val="0070C0"/>
                </a:solidFill>
              </a:rPr>
              <a:t>Катаев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600" b="1" dirty="0" err="1" smtClean="0">
                <a:solidFill>
                  <a:srgbClr val="0070C0"/>
                </a:solidFill>
              </a:rPr>
              <a:t>Цветик-семицветик</a:t>
            </a:r>
            <a:r>
              <a:rPr lang="ru-RU" sz="3600" b="1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4" name="AutoShape 2" descr="https://thumb.tildacdn.com/tild6639-6438-4432-b634-636333333732/-/resize/460x/-/format/webp/noro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humb.tildacdn.com/tild6639-6438-4432-b634-636333333732/-/resize/460x/-/format/webp/noro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556792"/>
            <a:ext cx="51125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Какой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ребенок не мечтал о том, чтобы у него был </a:t>
            </a:r>
            <a:r>
              <a:rPr lang="ru-RU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цветик-семицветик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А вот обычной девочке Жене повезло – к ней в руки попал именно такой волшебный цветок, который может исполнять любые желания. Сначала она, как полагается, старается получить все, что хочет сама. Но к концу истории понимает, что все игрушки и сладости – не главное в жизни. Счастье заключается в другом. И совершает добрый поступок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Это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одна из историй, которую все мы знаем с детства. Валентин Катаев написал сказку в 1940 году. Но «</a:t>
            </a:r>
            <a:r>
              <a:rPr lang="ru-RU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Цветик-семицветик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до сих пор волнует детские умы.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Сказка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 благоразумию, сочувствию и более серьезному отношению к жизни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8" name="AutoShape 6" descr="Катаев. Цветик-Семицветик. - купить детская художественная литература в  интернет-магазинах, цены в Москве на goods.ru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Катаев. Цветик-Семицветик. - купить детская художественная литература в  интернет-магазинах, цены в Москве на goods.ru |"/>
          <p:cNvPicPr>
            <a:picLocks noChangeAspect="1" noChangeArrowheads="1"/>
          </p:cNvPicPr>
          <p:nvPr/>
        </p:nvPicPr>
        <p:blipFill>
          <a:blip r:embed="rId2" cstate="print"/>
          <a:srcRect l="2400" t="1724" r="1613"/>
          <a:stretch>
            <a:fillRect/>
          </a:stretch>
        </p:blipFill>
        <p:spPr bwMode="auto">
          <a:xfrm>
            <a:off x="611560" y="1700808"/>
            <a:ext cx="2880320" cy="41044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540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Ян </a:t>
            </a:r>
            <a:r>
              <a:rPr lang="ru-RU" sz="3600" b="1" dirty="0" err="1" smtClean="0">
                <a:solidFill>
                  <a:srgbClr val="0070C0"/>
                </a:solidFill>
              </a:rPr>
              <a:t>Экхольм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«</a:t>
            </a:r>
            <a:r>
              <a:rPr lang="ru-RU" sz="3100" b="1" dirty="0" err="1" smtClean="0">
                <a:solidFill>
                  <a:srgbClr val="0070C0"/>
                </a:solidFill>
              </a:rPr>
              <a:t>Тутта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</a:rPr>
              <a:t>Карлссон</a:t>
            </a:r>
            <a:r>
              <a:rPr lang="ru-RU" sz="3100" b="1" dirty="0" smtClean="0">
                <a:solidFill>
                  <a:srgbClr val="0070C0"/>
                </a:solidFill>
              </a:rPr>
              <a:t> Первая и единственная, </a:t>
            </a: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Людвиг </a:t>
            </a:r>
            <a:r>
              <a:rPr lang="ru-RU" sz="3100" b="1" dirty="0" smtClean="0">
                <a:solidFill>
                  <a:srgbClr val="0070C0"/>
                </a:solidFill>
              </a:rPr>
              <a:t>Четырнадцатый и другие»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595021"/>
            <a:ext cx="55446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Веселая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поучительная история о дружбе, верности и приключениях для ребятишек младшего школьного возраста. Многие родители часто покупают эту книгу не только ребенку, но и себе – как память о том, что они читали в детстве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Сказка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дружбе лисенка и цыпленка имеет колоссальный успех. С 1965 года она выдержала несколько переизданий в Швеции и других странах мира. В Советском Союзе легла в основу мультфильма «Как лисы с курами подружились» и художественного фильма «Рыжий, честный, влюбленный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Повесть-сказка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 искренней вере в доброту, которая творит чудеса. Шведский писатель показал, что именно доброта может спасти от любой беды и даже растопить сердце врага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6" name="AutoShape 2" descr="https://thumb.tildacdn.com/tild3063-3836-4564-b838-316637366330/-/resize/460x/-/format/webp/Screenshot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Тутта Карлссон Первая и Единственная, Людвиг Четырнадцатый и друг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611493" cy="34602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Аркадий </a:t>
            </a:r>
            <a:r>
              <a:rPr lang="ru-RU" sz="3600" dirty="0" smtClean="0">
                <a:solidFill>
                  <a:srgbClr val="0070C0"/>
                </a:solidFill>
              </a:rPr>
              <a:t>Гайдар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«Тимур </a:t>
            </a:r>
            <a:r>
              <a:rPr lang="ru-RU" sz="3600" b="1" dirty="0" smtClean="0">
                <a:solidFill>
                  <a:srgbClr val="0070C0"/>
                </a:solidFill>
              </a:rPr>
              <a:t>и его команда</a:t>
            </a:r>
            <a:r>
              <a:rPr lang="ru-RU" sz="3600" b="1" dirty="0" smtClean="0">
                <a:solidFill>
                  <a:srgbClr val="0070C0"/>
                </a:solidFill>
              </a:rPr>
              <a:t>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8434" name="Picture 2" descr="Книга: &quot;Тимур и его команда&quot; - Аркадий Гайдар. Купить книгу, читать  рецензии | ISBN 978-5-378-26784-2 | Лабири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773642" cy="37444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1484784"/>
            <a:ext cx="53285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Имя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главного героя этой повести давно стало нарицательным. «Тимуровцы» - так до сих пор называют подростков, которые помогают пожилым людям управляться с домашними делами. А все пошло от героя Гайдара – Тимура </a:t>
            </a:r>
            <a:r>
              <a:rPr lang="ru-RU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Гараева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Подросток с товарищами тайно помогали семьям красноармейцев в дачном поселке: укладывали дрова, носили воду, копали огород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Автор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 своих читателей ответственности, справедливости, милосердию и благородству. Он подчеркивает, что доброта важнее денег, и призывает всех помогать друг другу. Повести больше 80 лет, но ее основной посыл актуален и сегодня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«Легенда о Робине Гуде»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340768"/>
            <a:ext cx="55983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Главный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герой английских народных баллад знаком многим поколениям: о нем снимали фильмы, ставили спектакли и, конечно, десятки раз переиздавали историю Робина Гуда в книгах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Меткий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стрелок из </a:t>
            </a:r>
            <a:r>
              <a:rPr lang="ru-RU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Шервудского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леса прославился тем, что встал на защиту угнетенных и творил добрые дела. Деньги на них он добывал незаконным способом – грабил богачей. Но за это никто его не осуждал, потому что Робин Гуд никогда не трогал тех, кто кормился честным трудом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Существует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 пересказов легенды о Робине Гуде: какие-то рассчитаны на взрослую аудиторию, какие-то на детей. Например, пересказ Питера </a:t>
            </a:r>
            <a:r>
              <a:rPr lang="ru-RU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Кловера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рассчитан на малышей от 3 до 5 лет. </a:t>
            </a:r>
            <a:endParaRPr lang="ru-RU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Версия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Ирины Токмаковой – на первоклассников и старше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2" name="Picture 2" descr="Книга &quot;Легенда о Робин Гуде&quot; Пивоварски Марцин купить в Европе: Польше,  Германии, Англии... | ALFAVIT.EU"/>
          <p:cNvPicPr>
            <a:picLocks noChangeAspect="1" noChangeArrowheads="1"/>
          </p:cNvPicPr>
          <p:nvPr/>
        </p:nvPicPr>
        <p:blipFill>
          <a:blip r:embed="rId2" cstate="print"/>
          <a:srcRect t="3306" r="962" b="3299"/>
          <a:stretch>
            <a:fillRect/>
          </a:stretch>
        </p:blipFill>
        <p:spPr bwMode="auto">
          <a:xfrm>
            <a:off x="467544" y="1844824"/>
            <a:ext cx="2568934" cy="316835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Борис </a:t>
            </a:r>
            <a:r>
              <a:rPr lang="ru-RU" sz="3200" b="1" dirty="0" err="1" smtClean="0">
                <a:solidFill>
                  <a:srgbClr val="0070C0"/>
                </a:solidFill>
              </a:rPr>
              <a:t>Заходер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«Серая </a:t>
            </a:r>
            <a:r>
              <a:rPr lang="ru-RU" sz="3200" b="1" dirty="0" smtClean="0">
                <a:solidFill>
                  <a:srgbClr val="0070C0"/>
                </a:solidFill>
              </a:rPr>
              <a:t>звездочка</a:t>
            </a:r>
            <a:r>
              <a:rPr lang="ru-RU" sz="3200" b="1" dirty="0" smtClean="0">
                <a:solidFill>
                  <a:srgbClr val="0070C0"/>
                </a:solidFill>
              </a:rPr>
              <a:t>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052736"/>
            <a:ext cx="5814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История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том, что если помогать тем, кто окружает, тебя будут ценить и называть Серой звездочкой, даже если на самом деле ты жаба. Эта сказка входит в цикл Бориса </a:t>
            </a:r>
            <a:r>
              <a:rPr lang="ru-RU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Заходера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«Сказки для людей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 автор пишет в предисловии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«Странное название, скажете. Разве не все сказки - для людей? Так-то оно так. Но эти сказки рассказывают сами звери, и рассказывают их людям. Звери ведь очень уважают людей, считают, что они сильнее и умнее всех на свете. И хотят, чтобы люди относились к ним хорошо. Чтобы были к ним добрее. И они надеются, что когда люди их лучше узнают, они станут к ним добрее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…».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В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сказке описана чистая правда, которая кажется нам вымыслом, потому что много загадочных вещей происходит в мире животных. Книжку рекомендуется читать дошкольникам. Однако и взрослым такая история не помешает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 descr="Серая Звездочк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7544" y="1772816"/>
            <a:ext cx="2425177" cy="324973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Александр </a:t>
            </a:r>
            <a:r>
              <a:rPr lang="ru-RU" sz="3600" dirty="0" smtClean="0">
                <a:solidFill>
                  <a:srgbClr val="0070C0"/>
                </a:solidFill>
              </a:rPr>
              <a:t>Волков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«Волшебник </a:t>
            </a:r>
            <a:r>
              <a:rPr lang="ru-RU" sz="3600" b="1" dirty="0" smtClean="0">
                <a:solidFill>
                  <a:srgbClr val="0070C0"/>
                </a:solidFill>
              </a:rPr>
              <a:t>Изумрудного города</a:t>
            </a:r>
            <a:r>
              <a:rPr lang="ru-RU" sz="3600" b="1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628800"/>
            <a:ext cx="52200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«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Волшебник Изумрудного города» - сказка, любимая многими с детства. Приключения девочки </a:t>
            </a:r>
            <a:r>
              <a:rPr lang="ru-RU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Элли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ее друзей на протяжении всего повествования доказывают: нет ничего важнее дружбы и добрых дел, которые помогут победить любое зло. Книга учит ребенка уважать старших и поддерживать своего друга в любой ситуации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Кстати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как часто пишут в отзывах, книжку рекомендуется читать не только детям, которые любят переживать захватывающие приключения с героями, но и взрослым, которые забыли, как прекрасен мир, наполненный добром. Да и снова окунуться в детство всегда приятно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4" name="Picture 2" descr="Александр Волков, Волшебник Изумрудного города – скачать fb2, epub, pdf на  ЛитР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434802" cy="338437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Сергей </a:t>
            </a:r>
            <a:r>
              <a:rPr lang="ru-RU" sz="3600" b="1" dirty="0" smtClean="0">
                <a:solidFill>
                  <a:srgbClr val="0070C0"/>
                </a:solidFill>
              </a:rPr>
              <a:t>Козлов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«Ежик в тумане»: сказки. </a:t>
            </a:r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700808"/>
            <a:ext cx="53103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Замечательный </a:t>
            </a:r>
            <a:r>
              <a:rPr lang="ru-RU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сказочник Сергей Козлов – автор смешных и трогательных историй о Ёжике и Медвежонке. Эти неразлучные друзья давно перебрались со страниц книжек в кадры мультфильмов, которые знает и любит любой малыш: «Ёжик в тумане», «</a:t>
            </a:r>
            <a:r>
              <a:rPr lang="ru-RU" sz="14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Трям</a:t>
            </a:r>
            <a:r>
              <a:rPr lang="ru-RU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 Здравствуйте!», «Зимняя сказка», «Осенние корабли». 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Смешные </a:t>
            </a:r>
            <a:r>
              <a:rPr lang="ru-RU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трогательные сказки-миниатюры Сергея Козлова про Ёжика, Медвежонка, Ослика учат маленького читателя доброте, умению жить ради других, противостоять злу.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А </a:t>
            </a:r>
            <a:r>
              <a:rPr lang="ru-RU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 Зайца, Ёжика и Медвежонка столько хлопот! Во-первых, навестить лесных пчел, во-вторых, нарвать заячьей капусты, в третьих, искупаться в реке, в-четвертых, поваляться на травке, в-пятых, Медвежонку – поесть меду, Зайцу – заячьей капусты, а потом, сидя на пеньке, поговорить о минувшем дне…</a:t>
            </a:r>
            <a:endParaRPr lang="ru-RU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0" name="Picture 2" descr="http://vladlib.ru/wp-content/uploads/2020/07/Clipboard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2664296" cy="35030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569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Про  добро и хорошие поступки </vt:lpstr>
      <vt:lpstr>Слайд 2</vt:lpstr>
      <vt:lpstr>   Валентин Катаев «Цветик-семицветик» </vt:lpstr>
      <vt:lpstr>    Ян Экхольм  «Тутта Карлссон Первая и единственная,  Людвиг Четырнадцатый и другие»     </vt:lpstr>
      <vt:lpstr>Аркадий Гайдар «Тимур и его команда» </vt:lpstr>
      <vt:lpstr>«Легенда о Робине Гуде»</vt:lpstr>
      <vt:lpstr>Борис Заходер «Серая звездочка»</vt:lpstr>
      <vt:lpstr>Александр Волков «Волшебник Изумрудного города»</vt:lpstr>
      <vt:lpstr>Сергей Козлов  «Ежик в тумане»: сказки.  </vt:lpstr>
      <vt:lpstr>Источники: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Надежда</cp:lastModifiedBy>
  <cp:revision>20</cp:revision>
  <dcterms:created xsi:type="dcterms:W3CDTF">2006-01-01T03:44:37Z</dcterms:created>
  <dcterms:modified xsi:type="dcterms:W3CDTF">2021-05-13T18:46:36Z</dcterms:modified>
</cp:coreProperties>
</file>